
<file path=[Content_Types].xml><?xml version="1.0" encoding="utf-8"?>
<Types xmlns="http://schemas.openxmlformats.org/package/2006/content-types">
  <Default Extension="png" ContentType="image/png"/>
  <Default Extension="jpeg" ContentType="image/jpeg"/>
  <Default Extension="glb" ContentType="model/gltf.binary"/>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0"/>
  </p:notesMasterIdLst>
  <p:sldIdLst>
    <p:sldId id="256" r:id="rId5"/>
    <p:sldId id="283" r:id="rId6"/>
    <p:sldId id="284" r:id="rId7"/>
    <p:sldId id="285" r:id="rId8"/>
    <p:sldId id="25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4476" autoAdjust="0"/>
  </p:normalViewPr>
  <p:slideViewPr>
    <p:cSldViewPr snapToGrid="0">
      <p:cViewPr varScale="1">
        <p:scale>
          <a:sx n="52" d="100"/>
          <a:sy n="52" d="100"/>
        </p:scale>
        <p:origin x="119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png>
</file>

<file path=ppt/media/image2.png>
</file>

<file path=ppt/media/image3.png>
</file>

<file path=ppt/media/image5.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C3FCC2-4E7A-4671-AA79-177CB194E449}" type="datetimeFigureOut">
              <a:rPr lang="en-US" smtClean="0"/>
              <a:t>8/26/2025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01C38D-F26D-4167-83EF-8774BC62D548}" type="slidenum">
              <a:rPr lang="en-US" smtClean="0"/>
              <a:t>‹#›</a:t>
            </a:fld>
            <a:endParaRPr lang="en-US"/>
          </a:p>
        </p:txBody>
      </p:sp>
    </p:spTree>
    <p:extLst>
      <p:ext uri="{BB962C8B-B14F-4D97-AF65-F5344CB8AC3E}">
        <p14:creationId xmlns:p14="http://schemas.microsoft.com/office/powerpoint/2010/main" val="3336050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Writing Code - There are two different programs that we suggest you use for writing code:</a:t>
            </a:r>
          </a:p>
          <a:p>
            <a:endParaRPr lang="en-US" dirty="0"/>
          </a:p>
          <a:p>
            <a:r>
              <a:rPr lang="en-US" dirty="0"/>
              <a:t>RStudio: An integrated development environment (IDE) for writing and executing R code. This will be your primary work environment for doing data science. You will also need to install the R software so that RStudio will be able to execute your code (discussed later in this section).</a:t>
            </a:r>
          </a:p>
          <a:p>
            <a:endParaRPr lang="en-US" dirty="0"/>
          </a:p>
          <a:p>
            <a:r>
              <a:rPr lang="en-US" dirty="0"/>
              <a:t>Atom: A lightweight text editor that supports programming in lots of different languages. </a:t>
            </a:r>
          </a:p>
          <a:p>
            <a:endParaRPr lang="en-US" dirty="0"/>
          </a:p>
          <a:p>
            <a:r>
              <a:rPr lang="en-US" dirty="0"/>
              <a:t>For Managing Code - To manage your code, you will need to install and set up the following programs:</a:t>
            </a:r>
          </a:p>
          <a:p>
            <a:endParaRPr lang="en-US" dirty="0"/>
          </a:p>
          <a:p>
            <a:r>
              <a:rPr lang="en-US" dirty="0"/>
              <a:t>git: An application used to track changes to your files (namely, your code). This is crucial for maintaining an organized project, and can help facilitate collaboration with other developers. This program is already installed on Macs.</a:t>
            </a:r>
          </a:p>
          <a:p>
            <a:endParaRPr lang="en-US" dirty="0"/>
          </a:p>
          <a:p>
            <a:r>
              <a:rPr lang="en-US" dirty="0"/>
              <a:t>GitHub: A web service for hosting code online. You don’t actually need to install anything (GitHub uses git), but you will need to create a free account on the GitHub website. The corresponding exercises for this book are hosted on GitHub.</a:t>
            </a:r>
          </a:p>
          <a:p>
            <a:endParaRPr lang="en-US" dirty="0"/>
          </a:p>
          <a:p>
            <a:r>
              <a:rPr lang="en-US" dirty="0"/>
              <a:t>For Executing Code - To provide instructions to your machine (i.e., run code), you will need to have an environment in which to provide those instructions, while also ensuring that your machine is able to understand the language in which you’re writing your code.</a:t>
            </a:r>
          </a:p>
          <a:p>
            <a:endParaRPr lang="en-US" dirty="0"/>
          </a:p>
          <a:p>
            <a:r>
              <a:rPr lang="en-US" dirty="0"/>
              <a:t>Bash shell: A command line interface for controlling your computer. This will provide you with a text-based interface you can use to work with your machine. Macs already have a Bash shell program called Terminal, which you can use “out of the box.” On Windows, installing git will also install an application called Git Bash, which you can use as your Bash shell.</a:t>
            </a:r>
          </a:p>
          <a:p>
            <a:endParaRPr lang="en-US" dirty="0"/>
          </a:p>
          <a:p>
            <a:r>
              <a:rPr lang="en-US" dirty="0"/>
              <a:t>R: A programming language commonly used for data science. This is the primary programming language used throughout this book. “Installing R” actually means downloading and installing tools that will let your computer understand and run R code.</a:t>
            </a:r>
          </a:p>
        </p:txBody>
      </p:sp>
      <p:sp>
        <p:nvSpPr>
          <p:cNvPr id="4" name="Slide Number Placeholder 3"/>
          <p:cNvSpPr>
            <a:spLocks noGrp="1"/>
          </p:cNvSpPr>
          <p:nvPr>
            <p:ph type="sldNum" sz="quarter" idx="5"/>
          </p:nvPr>
        </p:nvSpPr>
        <p:spPr/>
        <p:txBody>
          <a:bodyPr/>
          <a:lstStyle/>
          <a:p>
            <a:fld id="{5A01C38D-F26D-4167-83EF-8774BC62D548}" type="slidenum">
              <a:rPr lang="en-US" smtClean="0"/>
              <a:t>2</a:t>
            </a:fld>
            <a:endParaRPr lang="en-US"/>
          </a:p>
        </p:txBody>
      </p:sp>
    </p:spTree>
    <p:extLst>
      <p:ext uri="{BB962C8B-B14F-4D97-AF65-F5344CB8AC3E}">
        <p14:creationId xmlns:p14="http://schemas.microsoft.com/office/powerpoint/2010/main" val="28695488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3238323-0ADF-4328-9564-AEB5DFD80DB6}"/>
              </a:ext>
            </a:extLst>
          </p:cNvPr>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EB776FAE-C8F8-44A1-8BC7-9EB948371459}"/>
              </a:ext>
            </a:extLst>
          </p:cNvPr>
          <p:cNvSpPr>
            <a:spLocks noGrp="1"/>
          </p:cNvSpPr>
          <p:nvPr>
            <p:ph type="ctrTitle"/>
          </p:nvPr>
        </p:nvSpPr>
        <p:spPr>
          <a:xfrm>
            <a:off x="1524000" y="1333500"/>
            <a:ext cx="9144000" cy="1790700"/>
          </a:xfrm>
        </p:spPr>
        <p:txBody>
          <a:bodyPr vert="horz" lIns="91440" tIns="0" rIns="91440" bIns="0" rtlCol="0" anchor="t" anchorCtr="0">
            <a:noAutofit/>
          </a:bodyPr>
          <a:lstStyle>
            <a:lvl1pPr>
              <a:lnSpc>
                <a:spcPct val="100000"/>
              </a:lnSpc>
              <a:defRPr lang="en-US" sz="4800" dirty="0">
                <a:solidFill>
                  <a:schemeClr val="bg1"/>
                </a:soli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DA7900C6-1C2C-4612-8672-356C6DDFDCB1}"/>
              </a:ext>
            </a:extLst>
          </p:cNvPr>
          <p:cNvSpPr>
            <a:spLocks noGrp="1"/>
          </p:cNvSpPr>
          <p:nvPr>
            <p:ph type="subTitle" idx="1"/>
          </p:nvPr>
        </p:nvSpPr>
        <p:spPr>
          <a:xfrm>
            <a:off x="1524000" y="3128009"/>
            <a:ext cx="9144000" cy="1287675"/>
          </a:xfrm>
        </p:spPr>
        <p:txBody>
          <a:bodyPr vert="horz" lIns="91440" tIns="45720" rIns="91440" bIns="45720" rtlCol="0" anchor="t" anchorCtr="0">
            <a:noAutofit/>
          </a:bodyPr>
          <a:lstStyle>
            <a:lvl1pPr marL="0" indent="0">
              <a:buNone/>
              <a:defRPr lang="en-US" sz="2400" dirty="0">
                <a:solidFill>
                  <a:schemeClr val="bg1"/>
                </a:solidFill>
                <a:latin typeface="+mj-lt"/>
              </a:defRPr>
            </a:lvl1pPr>
          </a:lstStyle>
          <a:p>
            <a:pPr marL="228600" lvl="0" indent="-228600">
              <a:lnSpc>
                <a:spcPct val="150000"/>
              </a:lnSpc>
              <a:spcAft>
                <a:spcPts val="1200"/>
              </a:spcAft>
            </a:pPr>
            <a:r>
              <a:rPr lang="en-US"/>
              <a:t>Click to edit Master subtitle style</a:t>
            </a:r>
            <a:endParaRPr lang="en-US" dirty="0"/>
          </a:p>
        </p:txBody>
      </p:sp>
      <p:pic>
        <p:nvPicPr>
          <p:cNvPr id="8" name="Picture 7">
            <a:extLst>
              <a:ext uri="{FF2B5EF4-FFF2-40B4-BE49-F238E27FC236}">
                <a16:creationId xmlns:a16="http://schemas.microsoft.com/office/drawing/2014/main" id="{5274E620-B44E-41FF-8FA1-D955BD69C0B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648" r="13926" b="71478"/>
          <a:stretch/>
        </p:blipFill>
        <p:spPr>
          <a:xfrm>
            <a:off x="342899" y="4546601"/>
            <a:ext cx="11715751" cy="2025650"/>
          </a:xfrm>
          <a:prstGeom prst="rect">
            <a:avLst/>
          </a:prstGeom>
        </p:spPr>
      </p:pic>
    </p:spTree>
    <p:extLst>
      <p:ext uri="{BB962C8B-B14F-4D97-AF65-F5344CB8AC3E}">
        <p14:creationId xmlns:p14="http://schemas.microsoft.com/office/powerpoint/2010/main" val="4221146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adec="http://schemas.microsoft.com/office/drawing/2017/decorative" xmlns=""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Title 8">
            <a:extLst>
              <a:ext uri="{FF2B5EF4-FFF2-40B4-BE49-F238E27FC236}">
                <a16:creationId xmlns:a16="http://schemas.microsoft.com/office/drawing/2014/main" id="{FB8AB91F-D739-4DD5-859B-B16B125BECF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10340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adec="http://schemas.microsoft.com/office/drawing/2017/decorative" xmlns=""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4" name="Title 3">
            <a:extLst>
              <a:ext uri="{FF2B5EF4-FFF2-40B4-BE49-F238E27FC236}">
                <a16:creationId xmlns:a16="http://schemas.microsoft.com/office/drawing/2014/main" id="{0E770BB0-A521-41C6-A0AE-BEE679D2AD1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0465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F89203F-46EF-44A2-956A-7FF6AF93BE7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8" name="Content Placeholder 2">
            <a:extLst>
              <a:ext uri="{FF2B5EF4-FFF2-40B4-BE49-F238E27FC236}">
                <a16:creationId xmlns:a16="http://schemas.microsoft.com/office/drawing/2014/main" id="{D1D47175-944E-463B-ABBB-06669A473913}"/>
              </a:ext>
            </a:extLst>
          </p:cNvPr>
          <p:cNvSpPr>
            <a:spLocks noGrp="1"/>
          </p:cNvSpPr>
          <p:nvPr>
            <p:ph idx="1"/>
          </p:nvPr>
        </p:nvSpPr>
        <p:spPr>
          <a:xfrm>
            <a:off x="1090862" y="1507068"/>
            <a:ext cx="3192379" cy="4669896"/>
          </a:xfrm>
        </p:spPr>
        <p:txBody>
          <a:bodyPr anchor="ctr"/>
          <a:lstStyle>
            <a:lvl1pPr marL="0" indent="0" algn="l">
              <a:lnSpc>
                <a:spcPct val="150000"/>
              </a:lnSpc>
              <a:spcAft>
                <a:spcPts val="1200"/>
              </a:spcAft>
              <a:buSzPct val="25000"/>
              <a:buFont typeface="Segoe UI" panose="020B0502040204020203" pitchFamily="34" charset="0"/>
              <a:buChar char=" "/>
              <a:defRPr sz="1200"/>
            </a:lvl1pPr>
            <a:lvl2pPr marL="401638" indent="7938" algn="l">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Content Placeholder 2">
            <a:extLst>
              <a:ext uri="{FF2B5EF4-FFF2-40B4-BE49-F238E27FC236}">
                <a16:creationId xmlns:a16="http://schemas.microsoft.com/office/drawing/2014/main" id="{A40725B0-0DB7-41CE-9C4C-39E8D0F6325E}"/>
              </a:ext>
            </a:extLst>
          </p:cNvPr>
          <p:cNvSpPr>
            <a:spLocks noGrp="1"/>
          </p:cNvSpPr>
          <p:nvPr>
            <p:ph idx="13"/>
          </p:nvPr>
        </p:nvSpPr>
        <p:spPr>
          <a:xfrm>
            <a:off x="4395537" y="1507068"/>
            <a:ext cx="7143905" cy="4669896"/>
          </a:xfrm>
        </p:spPr>
        <p:txBody>
          <a:bodyPr anchor="ct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11" name="Title 10">
            <a:extLst>
              <a:ext uri="{FF2B5EF4-FFF2-40B4-BE49-F238E27FC236}">
                <a16:creationId xmlns:a16="http://schemas.microsoft.com/office/drawing/2014/main" id="{F9E63483-559C-4A6F-B04F-D6C56A3CC09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49444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69782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0017C897-2775-4930-B0BE-BEB72453232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48158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tandard">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258610D-0376-4D1E-8ED8-29382288BB0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1783" t="-3"/>
          <a:stretch/>
        </p:blipFill>
        <p:spPr>
          <a:xfrm>
            <a:off x="269032" y="4801396"/>
            <a:ext cx="11653936" cy="1786228"/>
          </a:xfrm>
          <a:prstGeom prst="rect">
            <a:avLst/>
          </a:prstGeom>
        </p:spPr>
      </p:pic>
      <p:sp>
        <p:nvSpPr>
          <p:cNvPr id="3" name="Title 2">
            <a:extLst>
              <a:ext uri="{FF2B5EF4-FFF2-40B4-BE49-F238E27FC236}">
                <a16:creationId xmlns:a16="http://schemas.microsoft.com/office/drawing/2014/main" id="{21C16CD2-606C-441E-BBA3-51767980CCA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93501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6675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D5FD28E-AEC9-43B8-86F4-9CD3C41D49D7}"/>
              </a:ext>
            </a:extLst>
          </p:cNvPr>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a:extLst>
              <a:ext uri="{FF2B5EF4-FFF2-40B4-BE49-F238E27FC236}">
                <a16:creationId xmlns:a16="http://schemas.microsoft.com/office/drawing/2014/main" id="{C5AFE014-E3CD-4B9A-A705-F1CADD8F420B}"/>
              </a:ext>
            </a:extLst>
          </p:cNvPr>
          <p:cNvSpPr>
            <a:spLocks noGrp="1"/>
          </p:cNvSpPr>
          <p:nvPr>
            <p:ph type="title"/>
          </p:nvPr>
        </p:nvSpPr>
        <p:spPr>
          <a:xfrm>
            <a:off x="604434" y="448628"/>
            <a:ext cx="10983132" cy="747763"/>
          </a:xfrm>
          <a:prstGeom prst="rect">
            <a:avLst/>
          </a:prstGeom>
        </p:spPr>
        <p:txBody>
          <a:bodyPr vert="horz" lIns="91440" tIns="45720" rIns="91440" bIns="45720" rtlCol="0" anchor="ctr" anchorCtr="0">
            <a:normAutofit/>
          </a:bodyPr>
          <a:lstStyle/>
          <a:p>
            <a:pPr lvl="0"/>
            <a:r>
              <a:rPr lang="en-US"/>
              <a:t>Click to edit Master title style</a:t>
            </a:r>
            <a:endParaRPr lang="en-US" dirty="0"/>
          </a:p>
        </p:txBody>
      </p:sp>
      <p:sp>
        <p:nvSpPr>
          <p:cNvPr id="3" name="Text Placeholder 2">
            <a:extLst>
              <a:ext uri="{FF2B5EF4-FFF2-40B4-BE49-F238E27FC236}">
                <a16:creationId xmlns:a16="http://schemas.microsoft.com/office/drawing/2014/main" id="{61ADE5F7-8A52-43AD-8F30-F13CF54506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C85AE-A002-4BA3-8D90-3960ED0FF8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44E560-77BF-4D1A-B6E7-CD55CE12B1B8}" type="datetimeFigureOut">
              <a:rPr lang="en-US" smtClean="0"/>
              <a:t>8/26/2025</a:t>
            </a:fld>
            <a:endParaRPr lang="en-US"/>
          </a:p>
        </p:txBody>
      </p:sp>
      <p:sp>
        <p:nvSpPr>
          <p:cNvPr id="5" name="Footer Placeholder 4">
            <a:extLst>
              <a:ext uri="{FF2B5EF4-FFF2-40B4-BE49-F238E27FC236}">
                <a16:creationId xmlns:a16="http://schemas.microsoft.com/office/drawing/2014/main" id="{02103AA5-C732-4ECB-88D6-DAA20E2C1C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280433-CBB5-49C5-B032-5A800E5D09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59379A-16E2-4C4A-96D0-A52C442257E7}" type="slidenum">
              <a:rPr lang="en-US" smtClean="0"/>
              <a:t>‹#›</a:t>
            </a:fld>
            <a:endParaRPr lang="en-US"/>
          </a:p>
        </p:txBody>
      </p:sp>
      <p:cxnSp>
        <p:nvCxnSpPr>
          <p:cNvPr id="8" name="Straight Connector 7">
            <a:extLst>
              <a:ext uri="{FF2B5EF4-FFF2-40B4-BE49-F238E27FC236}">
                <a16:creationId xmlns:a16="http://schemas.microsoft.com/office/drawing/2014/main" id="{E32A06DA-7FF5-4DDE-94D0-63A83DB241E8}"/>
              </a:ext>
            </a:extLst>
          </p:cNvPr>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8514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2" r:id="rId4"/>
    <p:sldLayoutId id="2147483660" r:id="rId5"/>
    <p:sldLayoutId id="2147483662" r:id="rId6"/>
    <p:sldLayoutId id="2147483661" r:id="rId7"/>
    <p:sldLayoutId id="2147483655" r:id="rId8"/>
  </p:sldLayoutIdLst>
  <p:txStyles>
    <p:titleStyle>
      <a:lvl1pPr algn="l" defTabSz="914400" rtl="0" eaLnBrk="1" latinLnBrk="0" hangingPunct="1">
        <a:lnSpc>
          <a:spcPct val="90000"/>
        </a:lnSpc>
        <a:spcBef>
          <a:spcPct val="0"/>
        </a:spcBef>
        <a:buNone/>
        <a:defRPr lang="en-US" sz="2800" kern="1200">
          <a:solidFill>
            <a:schemeClr val="bg2">
              <a:lumMod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7/06/relationships/model3d" Target="../media/model3d1.glb"/><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F8D61-9318-4DC8-A868-2B1BFDD2B2C0}"/>
              </a:ext>
            </a:extLst>
          </p:cNvPr>
          <p:cNvSpPr>
            <a:spLocks noGrp="1"/>
          </p:cNvSpPr>
          <p:nvPr>
            <p:ph type="ctrTitle"/>
          </p:nvPr>
        </p:nvSpPr>
        <p:spPr>
          <a:xfrm>
            <a:off x="1199626" y="1333500"/>
            <a:ext cx="9940954" cy="1790700"/>
          </a:xfrm>
        </p:spPr>
        <p:txBody>
          <a:bodyPr/>
          <a:lstStyle/>
          <a:p>
            <a:r>
              <a:rPr lang="en-US" dirty="0"/>
              <a:t>Chapter 1: Setting Up Your Computer</a:t>
            </a:r>
          </a:p>
        </p:txBody>
      </p:sp>
      <p:sp>
        <p:nvSpPr>
          <p:cNvPr id="3" name="Subtitle 2">
            <a:extLst>
              <a:ext uri="{FF2B5EF4-FFF2-40B4-BE49-F238E27FC236}">
                <a16:creationId xmlns:a16="http://schemas.microsoft.com/office/drawing/2014/main" id="{3C322DE6-C2BE-4B53-BC28-C43EBD0052AA}"/>
              </a:ext>
            </a:extLst>
          </p:cNvPr>
          <p:cNvSpPr>
            <a:spLocks noGrp="1"/>
          </p:cNvSpPr>
          <p:nvPr>
            <p:ph type="subTitle" idx="1"/>
          </p:nvPr>
        </p:nvSpPr>
        <p:spPr/>
        <p:txBody>
          <a:bodyPr/>
          <a:lstStyle/>
          <a:p>
            <a:r>
              <a:rPr lang="en-US" dirty="0"/>
              <a:t>Dr. Jian Li</a:t>
            </a:r>
          </a:p>
          <a:p>
            <a:r>
              <a:rPr lang="en-US" dirty="0"/>
              <a:t>Northeastern Illinois University</a:t>
            </a:r>
          </a:p>
        </p:txBody>
      </p:sp>
    </p:spTree>
    <p:extLst>
      <p:ext uri="{BB962C8B-B14F-4D97-AF65-F5344CB8AC3E}">
        <p14:creationId xmlns:p14="http://schemas.microsoft.com/office/powerpoint/2010/main" val="29975803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0579CD8-7431-4DE2-A739-4DDD27E415BD}"/>
              </a:ext>
            </a:extLst>
          </p:cNvPr>
          <p:cNvSpPr>
            <a:spLocks noGrp="1"/>
          </p:cNvSpPr>
          <p:nvPr>
            <p:ph idx="1"/>
          </p:nvPr>
        </p:nvSpPr>
        <p:spPr>
          <a:xfrm>
            <a:off x="630195" y="1186250"/>
            <a:ext cx="11430000" cy="5090984"/>
          </a:xfrm>
        </p:spPr>
        <p:txBody>
          <a:bodyPr>
            <a:noAutofit/>
          </a:bodyPr>
          <a:lstStyle/>
          <a:p>
            <a:r>
              <a:rPr lang="en-US" sz="2000" dirty="0"/>
              <a:t>For Writing Code</a:t>
            </a:r>
          </a:p>
          <a:p>
            <a:pPr marL="171450" indent="-171450">
              <a:buFont typeface="Wingdings" panose="05000000000000000000" pitchFamily="2" charset="2"/>
              <a:buChar char="q"/>
            </a:pPr>
            <a:r>
              <a:rPr lang="en-US" sz="2000" dirty="0"/>
              <a:t>RStudio: An integrated development environment (IDE) for writing and executing R code. This will be your primary work environment for doing data science. </a:t>
            </a:r>
          </a:p>
          <a:p>
            <a:pPr marL="171450" indent="-171450">
              <a:buFont typeface="Wingdings" panose="05000000000000000000" pitchFamily="2" charset="2"/>
              <a:buChar char="q"/>
            </a:pPr>
            <a:r>
              <a:rPr lang="en-US" sz="2000" dirty="0"/>
              <a:t>Atom: A lightweight text editor that supports programming in lots of different languages. </a:t>
            </a:r>
          </a:p>
          <a:p>
            <a:r>
              <a:rPr lang="en-US" sz="2000" dirty="0"/>
              <a:t> For Managing Code</a:t>
            </a:r>
          </a:p>
          <a:p>
            <a:pPr marL="171450" indent="-171450">
              <a:buFont typeface="Wingdings" panose="05000000000000000000" pitchFamily="2" charset="2"/>
              <a:buChar char="q"/>
            </a:pPr>
            <a:r>
              <a:rPr lang="en-US" sz="2000" dirty="0"/>
              <a:t> git: An application used to track changes to your files (namely, your code). Already installed on Macs.</a:t>
            </a:r>
          </a:p>
          <a:p>
            <a:pPr marL="171450" indent="-171450">
              <a:buFont typeface="Wingdings" panose="05000000000000000000" pitchFamily="2" charset="2"/>
              <a:buChar char="q"/>
            </a:pPr>
            <a:r>
              <a:rPr lang="en-US" sz="2000" dirty="0"/>
              <a:t> GitHub: A web service for hosting code online. GitHub uses git. You will need to create a free account on the GitHub website. </a:t>
            </a:r>
          </a:p>
          <a:p>
            <a:r>
              <a:rPr lang="en-US" sz="2000" dirty="0"/>
              <a:t> For Executing Code</a:t>
            </a:r>
          </a:p>
          <a:p>
            <a:pPr marL="171450" indent="-171450">
              <a:buFont typeface="Wingdings" panose="05000000000000000000" pitchFamily="2" charset="2"/>
              <a:buChar char="v"/>
            </a:pPr>
            <a:r>
              <a:rPr lang="en-US" sz="2000" dirty="0"/>
              <a:t>Bash shell: A command line interface for controlling your computer. </a:t>
            </a:r>
          </a:p>
          <a:p>
            <a:pPr marL="171450" indent="-171450">
              <a:buFont typeface="Wingdings" panose="05000000000000000000" pitchFamily="2" charset="2"/>
              <a:buChar char="v"/>
            </a:pPr>
            <a:r>
              <a:rPr lang="en-US" sz="2000" dirty="0"/>
              <a:t>R: A programming language commonly used for data science. </a:t>
            </a:r>
          </a:p>
        </p:txBody>
      </p:sp>
      <p:sp>
        <p:nvSpPr>
          <p:cNvPr id="3" name="Title 2">
            <a:extLst>
              <a:ext uri="{FF2B5EF4-FFF2-40B4-BE49-F238E27FC236}">
                <a16:creationId xmlns:a16="http://schemas.microsoft.com/office/drawing/2014/main" id="{22C38D9B-6DDB-41A7-BE1E-FEFDA89113D0}"/>
              </a:ext>
            </a:extLst>
          </p:cNvPr>
          <p:cNvSpPr>
            <a:spLocks noGrp="1"/>
          </p:cNvSpPr>
          <p:nvPr>
            <p:ph type="title"/>
          </p:nvPr>
        </p:nvSpPr>
        <p:spPr/>
        <p:txBody>
          <a:bodyPr/>
          <a:lstStyle/>
          <a:p>
            <a:r>
              <a:rPr lang="en-US" dirty="0"/>
              <a:t>Software Needed</a:t>
            </a:r>
          </a:p>
        </p:txBody>
      </p:sp>
    </p:spTree>
    <p:extLst>
      <p:ext uri="{BB962C8B-B14F-4D97-AF65-F5344CB8AC3E}">
        <p14:creationId xmlns:p14="http://schemas.microsoft.com/office/powerpoint/2010/main" val="34434341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2F760BF-D26C-47B1-BEC7-078C23E2914E}"/>
              </a:ext>
            </a:extLst>
          </p:cNvPr>
          <p:cNvSpPr>
            <a:spLocks noGrp="1"/>
          </p:cNvSpPr>
          <p:nvPr>
            <p:ph idx="1"/>
          </p:nvPr>
        </p:nvSpPr>
        <p:spPr>
          <a:xfrm>
            <a:off x="604433" y="1221148"/>
            <a:ext cx="11455762" cy="5636852"/>
          </a:xfrm>
        </p:spPr>
        <p:txBody>
          <a:bodyPr>
            <a:noAutofit/>
          </a:bodyPr>
          <a:lstStyle/>
          <a:p>
            <a:r>
              <a:rPr lang="en-US" sz="2400" dirty="0"/>
              <a:t>1.1 Setting up Command Line Tools</a:t>
            </a:r>
          </a:p>
          <a:p>
            <a:pPr marL="171450" indent="-171450">
              <a:buFont typeface="Wingdings" panose="05000000000000000000" pitchFamily="2" charset="2"/>
              <a:buChar char="q"/>
            </a:pPr>
            <a:r>
              <a:rPr lang="en-US" sz="2400" dirty="0"/>
              <a:t>Git Bash as your Bash shell, which is installed along with git.  (On a mac, Terminal as your Bash shell.)</a:t>
            </a:r>
          </a:p>
          <a:p>
            <a:r>
              <a:rPr lang="en-US" sz="2400" dirty="0"/>
              <a:t>1.2 Installing git</a:t>
            </a:r>
          </a:p>
          <a:p>
            <a:r>
              <a:rPr lang="en-US" sz="2400" dirty="0"/>
              <a:t>1.3 Creating a GitHub Account</a:t>
            </a:r>
          </a:p>
          <a:p>
            <a:pPr marL="171450" indent="-171450">
              <a:buFont typeface="Wingdings" panose="05000000000000000000" pitchFamily="2" charset="2"/>
              <a:buChar char="q"/>
            </a:pPr>
            <a:r>
              <a:rPr lang="en-US" sz="2400" dirty="0"/>
              <a:t>GitHub: </a:t>
            </a:r>
            <a:r>
              <a:rPr lang="en-US" sz="2400" dirty="0">
                <a:hlinkClick r:id="rId2"/>
              </a:rPr>
              <a:t>https://github.com</a:t>
            </a:r>
            <a:endParaRPr lang="en-US" sz="2400" dirty="0"/>
          </a:p>
          <a:p>
            <a:r>
              <a:rPr lang="en-US" sz="2400" dirty="0"/>
              <a:t>1.4 Selecting a Text Editor</a:t>
            </a:r>
          </a:p>
          <a:p>
            <a:pPr marL="171450" indent="-171450">
              <a:buFont typeface="Wingdings" panose="05000000000000000000" pitchFamily="2" charset="2"/>
              <a:buChar char="q"/>
            </a:pPr>
            <a:r>
              <a:rPr lang="en-US" sz="2400" dirty="0" err="1"/>
              <a:t>Rstudio</a:t>
            </a:r>
            <a:r>
              <a:rPr lang="en-US" sz="2400" dirty="0"/>
              <a:t> </a:t>
            </a:r>
            <a:r>
              <a:rPr lang="en-US" sz="2400" dirty="0" smtClean="0"/>
              <a:t>or</a:t>
            </a:r>
            <a:r>
              <a:rPr lang="en-US" sz="2400" dirty="0" smtClean="0"/>
              <a:t> </a:t>
            </a:r>
            <a:r>
              <a:rPr lang="en-US" sz="2400" dirty="0"/>
              <a:t>Atom</a:t>
            </a:r>
          </a:p>
          <a:p>
            <a:r>
              <a:rPr lang="en-US" sz="2400" dirty="0"/>
              <a:t>1.5 Downloading the R </a:t>
            </a:r>
            <a:r>
              <a:rPr lang="en-US" sz="2400" dirty="0" smtClean="0"/>
              <a:t>Language, and downloading </a:t>
            </a:r>
            <a:r>
              <a:rPr lang="en-US" sz="2400" dirty="0"/>
              <a:t>RStudio</a:t>
            </a:r>
          </a:p>
          <a:p>
            <a:endParaRPr lang="en-US" sz="2400" dirty="0"/>
          </a:p>
        </p:txBody>
      </p:sp>
      <p:sp>
        <p:nvSpPr>
          <p:cNvPr id="3" name="Title 2">
            <a:extLst>
              <a:ext uri="{FF2B5EF4-FFF2-40B4-BE49-F238E27FC236}">
                <a16:creationId xmlns:a16="http://schemas.microsoft.com/office/drawing/2014/main" id="{CD360A09-320A-4676-80F6-4247CD758FF1}"/>
              </a:ext>
            </a:extLst>
          </p:cNvPr>
          <p:cNvSpPr>
            <a:spLocks noGrp="1"/>
          </p:cNvSpPr>
          <p:nvPr>
            <p:ph type="title"/>
          </p:nvPr>
        </p:nvSpPr>
        <p:spPr/>
        <p:txBody>
          <a:bodyPr/>
          <a:lstStyle/>
          <a:p>
            <a:r>
              <a:rPr lang="en-US" dirty="0"/>
              <a:t>Installations</a:t>
            </a:r>
          </a:p>
        </p:txBody>
      </p:sp>
    </p:spTree>
    <p:extLst>
      <p:ext uri="{BB962C8B-B14F-4D97-AF65-F5344CB8AC3E}">
        <p14:creationId xmlns:p14="http://schemas.microsoft.com/office/powerpoint/2010/main" val="13757647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D62B335-96CA-4160-854C-A90EFC843356}"/>
              </a:ext>
            </a:extLst>
          </p:cNvPr>
          <p:cNvSpPr>
            <a:spLocks noGrp="1"/>
          </p:cNvSpPr>
          <p:nvPr>
            <p:ph idx="1"/>
          </p:nvPr>
        </p:nvSpPr>
        <p:spPr/>
        <p:txBody>
          <a:bodyPr>
            <a:normAutofit/>
          </a:bodyPr>
          <a:lstStyle/>
          <a:p>
            <a:r>
              <a:rPr lang="en-US" sz="2400" dirty="0"/>
              <a:t>This chapter has walked you through setting up the necessary software for basic data science, including the following programs:</a:t>
            </a:r>
          </a:p>
          <a:p>
            <a:r>
              <a:rPr lang="en-US" sz="2400" dirty="0"/>
              <a:t>Bash for controlling your computer</a:t>
            </a:r>
          </a:p>
          <a:p>
            <a:r>
              <a:rPr lang="en-US" sz="2400" dirty="0"/>
              <a:t>R for programmatically analyzing and working with data</a:t>
            </a:r>
          </a:p>
          <a:p>
            <a:r>
              <a:rPr lang="en-US" sz="2400" dirty="0"/>
              <a:t>RStudio as an IDE for writing and executing R code</a:t>
            </a:r>
          </a:p>
          <a:p>
            <a:r>
              <a:rPr lang="en-US" sz="2400" dirty="0"/>
              <a:t>git for version control</a:t>
            </a:r>
          </a:p>
          <a:p>
            <a:r>
              <a:rPr lang="en-US" sz="2400" dirty="0"/>
              <a:t>Atom as a general text editor for creating and editing documents</a:t>
            </a:r>
          </a:p>
        </p:txBody>
      </p:sp>
      <p:sp>
        <p:nvSpPr>
          <p:cNvPr id="3" name="Title 2">
            <a:extLst>
              <a:ext uri="{FF2B5EF4-FFF2-40B4-BE49-F238E27FC236}">
                <a16:creationId xmlns:a16="http://schemas.microsoft.com/office/drawing/2014/main" id="{9C58E4B1-17F0-4F07-9EDD-A01F71D6B2C1}"/>
              </a:ext>
            </a:extLst>
          </p:cNvPr>
          <p:cNvSpPr>
            <a:spLocks noGrp="1"/>
          </p:cNvSpPr>
          <p:nvPr>
            <p:ph type="title"/>
          </p:nvPr>
        </p:nvSpPr>
        <p:spPr/>
        <p:txBody>
          <a:bodyPr/>
          <a:lstStyle/>
          <a:p>
            <a:r>
              <a:rPr lang="en-US" dirty="0"/>
              <a:t>Summary</a:t>
            </a:r>
          </a:p>
        </p:txBody>
      </p:sp>
    </p:spTree>
    <p:extLst>
      <p:ext uri="{BB962C8B-B14F-4D97-AF65-F5344CB8AC3E}">
        <p14:creationId xmlns:p14="http://schemas.microsoft.com/office/powerpoint/2010/main" val="31134549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E7273F9-59F9-4FB3-9D34-82C64C4F8667}"/>
              </a:ext>
            </a:extLst>
          </p:cNvPr>
          <p:cNvSpPr>
            <a:spLocks noGrp="1"/>
          </p:cNvSpPr>
          <p:nvPr>
            <p:ph type="title"/>
          </p:nvPr>
        </p:nvSpPr>
        <p:spPr>
          <a:xfrm>
            <a:off x="604434" y="448628"/>
            <a:ext cx="10983132" cy="747763"/>
          </a:xfrm>
        </p:spPr>
        <p:txBody>
          <a:bodyPr/>
          <a:lstStyle/>
          <a:p>
            <a:r>
              <a:rPr lang="en-US" dirty="0"/>
              <a:t>Ready to Go?</a:t>
            </a:r>
          </a:p>
        </p:txBody>
      </p:sp>
      <mc:AlternateContent xmlns:mc="http://schemas.openxmlformats.org/markup-compatibility/2006">
        <mc:Choice xmlns:am3d="http://schemas.microsoft.com/office/drawing/2017/model3d" xmlns="" Requires="am3d">
          <p:graphicFrame>
            <p:nvGraphicFramePr>
              <p:cNvPr id="3" name="3D Model 2" descr="Airplane">
                <a:extLst>
                  <a:ext uri="{FF2B5EF4-FFF2-40B4-BE49-F238E27FC236}">
                    <a16:creationId xmlns:a16="http://schemas.microsoft.com/office/drawing/2014/main" id="{352F1E17-CA76-4835-8BCB-523E0E3EB1FC}"/>
                  </a:ext>
                </a:extLst>
              </p:cNvPr>
              <p:cNvGraphicFramePr>
                <a:graphicFrameLocks/>
              </p:cNvGraphicFramePr>
              <p:nvPr>
                <p:extLst>
                  <p:ext uri="{D42A27DB-BD31-4B8C-83A1-F6EECF244321}">
                    <p14:modId xmlns:p14="http://schemas.microsoft.com/office/powerpoint/2010/main" val="51952164"/>
                  </p:ext>
                </p:extLst>
              </p:nvPr>
            </p:nvGraphicFramePr>
            <p:xfrm>
              <a:off x="74334" y="1698181"/>
              <a:ext cx="11812865" cy="3940619"/>
            </p:xfrm>
            <a:graphic>
              <a:graphicData uri="http://schemas.microsoft.com/office/drawing/2017/model3d">
                <am3d:model3d r:embed="rId2">
                  <am3d:spPr>
                    <a:xfrm>
                      <a:off x="0" y="0"/>
                      <a:ext cx="11812865" cy="3940619"/>
                    </a:xfrm>
                    <a:prstGeom prst="rect">
                      <a:avLst/>
                    </a:prstGeom>
                  </am3d:spPr>
                  <am3d:camera>
                    <am3d:pos x="2082222" y="-63323" z="63771892"/>
                    <am3d:up dx="0" dy="36000000" dz="0"/>
                    <am3d:lookAt x="2082222" y="-63323" z="0"/>
                    <am3d:perspective fov="662113"/>
                  </am3d:camera>
                  <am3d:trans>
                    <am3d:meterPerModelUnit n="474022" d="1000000"/>
                    <am3d:preTrans dx="669436" dy="-5509330" dz="637242"/>
                    <am3d:scale>
                      <am3d:sx n="1000000" d="1000000"/>
                      <am3d:sy n="1000000" d="1000000"/>
                      <am3d:sz n="1000000" d="1000000"/>
                    </am3d:scale>
                    <am3d:rot ax="10322564" ay="-3058905" az="-10428104"/>
                    <am3d:postTrans dx="805064" dy="-10844" dz="0"/>
                  </am3d:trans>
                  <am3d:raster rName="Office3DRenderer" rVer="16.0.8326">
                    <am3d:blip r:embed="rId3"/>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Airplane">
                <a:extLst>
                  <a:ext uri="{FF2B5EF4-FFF2-40B4-BE49-F238E27FC236}">
                    <a16:creationId xmlns:a16="http://schemas.microsoft.com/office/drawing/2014/main" id="{352F1E17-CA76-4835-8BCB-523E0E3EB1FC}"/>
                  </a:ext>
                </a:extLst>
              </p:cNvPr>
              <p:cNvPicPr>
                <a:picLocks noGrp="1" noRot="1" noChangeAspect="1" noMove="1" noResize="1" noEditPoints="1" noAdjustHandles="1" noChangeArrowheads="1" noChangeShapeType="1" noCrop="1"/>
              </p:cNvPicPr>
              <p:nvPr/>
            </p:nvPicPr>
            <p:blipFill>
              <a:blip r:embed="rId4"/>
              <a:stretch>
                <a:fillRect/>
              </a:stretch>
            </p:blipFill>
            <p:spPr>
              <a:xfrm>
                <a:off x="74334" y="1698181"/>
                <a:ext cx="11812865" cy="3940619"/>
              </a:xfrm>
              <a:prstGeom prst="rect">
                <a:avLst/>
              </a:prstGeom>
            </p:spPr>
          </p:pic>
        </mc:Fallback>
      </mc:AlternateContent>
    </p:spTree>
    <p:extLst>
      <p:ext uri="{BB962C8B-B14F-4D97-AF65-F5344CB8AC3E}">
        <p14:creationId xmlns:p14="http://schemas.microsoft.com/office/powerpoint/2010/main" val="225163801"/>
      </p:ext>
    </p:extLst>
  </p:cSld>
  <p:clrMapOvr>
    <a:masterClrMapping/>
  </p:clrMapOvr>
  <p:timing>
    <p:tnLst>
      <p:par>
        <p:cTn id="1" dur="indefinite" restart="never" nodeType="tmRoot"/>
      </p:par>
    </p:tnLst>
  </p:timing>
</p:sld>
</file>

<file path=ppt/theme/theme1.xml><?xml version="1.0" encoding="utf-8"?>
<a:theme xmlns:a="http://schemas.openxmlformats.org/drawingml/2006/main" name="Get Started with 3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oAutofit/>
      </a:bodyPr>
      <a:lstStyle>
        <a:defPPr marL="0" indent="0" algn="l">
          <a:lnSpc>
            <a:spcPts val="1800"/>
          </a:lnSpc>
          <a:spcAft>
            <a:spcPts val="600"/>
          </a:spcAft>
          <a:buNone/>
          <a:defRPr sz="1200" dirty="0" smtClean="0">
            <a:solidFill>
              <a:prstClr val="black">
                <a:lumMod val="75000"/>
                <a:lumOff val="25000"/>
              </a:prstClr>
            </a:solidFill>
            <a:latin typeface="Segoe UI" panose="020B0502040204020203" pitchFamily="34" charset="0"/>
            <a:cs typeface="Segoe UI" panose="020B0502040204020203" pitchFamily="34" charset="0"/>
          </a:defRPr>
        </a:defPPr>
      </a:lstStyle>
    </a:txDef>
  </a:objectDefaults>
  <a:extraClrSchemeLst/>
  <a:extLst>
    <a:ext uri="{05A4C25C-085E-4340-85A3-A5531E510DB2}">
      <thm15:themeFamily xmlns:thm15="http://schemas.microsoft.com/office/thememl/2012/main" name="TM16411177_Bring Your Presentations_win32_mlw - v3" id="{DE0A717D-0B12-4D44-8613-A03A4CD6D7EE}" vid="{30B64ACD-7D47-478C-8DC1-E97D1D0752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480f6609812271f56e53f2aff71704">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b48d77c16982ba2890c3fe2b4c067b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B90717D-CB20-4004-8DD0-01756D9D039A}">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8A56FF6-92BD-46DE-9059-01B9F08E8880}">
  <ds:schemaRefs>
    <ds:schemaRef ds:uri="http://schemas.microsoft.com/sharepoint/v3/contenttype/forms"/>
  </ds:schemaRefs>
</ds:datastoreItem>
</file>

<file path=customXml/itemProps3.xml><?xml version="1.0" encoding="utf-8"?>
<ds:datastoreItem xmlns:ds="http://schemas.openxmlformats.org/officeDocument/2006/customXml" ds:itemID="{C620A972-1CDD-4EF3-89C2-EBD9E5E1FD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Bring your presentations to life with 3D</Template>
  <TotalTime>0</TotalTime>
  <Words>633</Words>
  <Application>Microsoft Office PowerPoint</Application>
  <PresentationFormat>Widescreen</PresentationFormat>
  <Paragraphs>48</Paragraphs>
  <Slides>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Segoe UI</vt:lpstr>
      <vt:lpstr>Segoe UI Light</vt:lpstr>
      <vt:lpstr>Wingdings</vt:lpstr>
      <vt:lpstr>Get Started with 3D</vt:lpstr>
      <vt:lpstr>Chapter 1: Setting Up Your Computer</vt:lpstr>
      <vt:lpstr>Software Needed</vt:lpstr>
      <vt:lpstr>Installations</vt:lpstr>
      <vt:lpstr>Summary</vt:lpstr>
      <vt:lpstr>Ready to Go?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2024-08-06T13:31:47Z</dcterms:created>
  <dcterms:modified xsi:type="dcterms:W3CDTF">2025-08-26T14:37:48Z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